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475966c4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475966c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1 performed the best out of all models and even better than images we found online </a:t>
            </a:r>
            <a:endParaRPr/>
          </a:p>
          <a:p>
            <a:pPr indent="0" lvl="0" marL="0" rtl="0" algn="l">
              <a:spcBef>
                <a:spcPts val="0"/>
              </a:spcBef>
              <a:spcAft>
                <a:spcPts val="0"/>
              </a:spcAft>
              <a:buNone/>
            </a:pPr>
            <a:r>
              <a:rPr lang="en"/>
              <a:t>	This model had parameters that gave a balance between training </a:t>
            </a:r>
            <a:r>
              <a:rPr lang="en"/>
              <a:t>steps and learning rate to avoid overfitting and underfitting </a:t>
            </a:r>
            <a:endParaRPr/>
          </a:p>
          <a:p>
            <a:pPr indent="0" lvl="0" marL="0" rtl="0" algn="l">
              <a:spcBef>
                <a:spcPts val="0"/>
              </a:spcBef>
              <a:spcAft>
                <a:spcPts val="0"/>
              </a:spcAft>
              <a:buNone/>
            </a:pPr>
            <a:r>
              <a:rPr lang="en"/>
              <a:t>Limitations of DreamBooth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conclusion, using AI generated advertisements has high potential in the future to increase efficiency within a company, while the models may not be able to help all companies right now, it retains a high potential still in th next couple years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697c4f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697c4f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475966c4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a475966c4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Russ - </a:t>
            </a:r>
            <a:endParaRPr sz="1200"/>
          </a:p>
          <a:p>
            <a:pPr indent="-311150" lvl="0" marL="457200" rtl="0" algn="l">
              <a:lnSpc>
                <a:spcPct val="115000"/>
              </a:lnSpc>
              <a:spcBef>
                <a:spcPts val="0"/>
              </a:spcBef>
              <a:spcAft>
                <a:spcPts val="0"/>
              </a:spcAft>
              <a:buSzPts val="1300"/>
              <a:buAutoNum type="arabicPeriod"/>
            </a:pPr>
            <a:r>
              <a:rPr lang="en" sz="1200">
                <a:solidFill>
                  <a:schemeClr val="dk1"/>
                </a:solidFill>
              </a:rPr>
              <a:t>It’s no </a:t>
            </a:r>
            <a:r>
              <a:rPr lang="en" sz="1200">
                <a:solidFill>
                  <a:schemeClr val="dk1"/>
                </a:solidFill>
              </a:rPr>
              <a:t>surprise</a:t>
            </a:r>
            <a:r>
              <a:rPr lang="en" sz="1200">
                <a:solidFill>
                  <a:schemeClr val="dk1"/>
                </a:solidFill>
              </a:rPr>
              <a:t> that generating creatives for online ads has been a costly and inefficient process.</a:t>
            </a:r>
            <a:endParaRPr sz="1300"/>
          </a:p>
          <a:p>
            <a:pPr indent="-304800" lvl="0" marL="457200" rtl="0" algn="l">
              <a:spcBef>
                <a:spcPts val="0"/>
              </a:spcBef>
              <a:spcAft>
                <a:spcPts val="0"/>
              </a:spcAft>
              <a:buSzPts val="1200"/>
              <a:buAutoNum type="arabicPeriod"/>
            </a:pPr>
            <a:r>
              <a:rPr lang="en" sz="1200"/>
              <a:t>With r</a:t>
            </a:r>
            <a:r>
              <a:rPr lang="en" sz="1200"/>
              <a:t>ecent </a:t>
            </a:r>
            <a:r>
              <a:rPr lang="en" sz="1200">
                <a:solidFill>
                  <a:schemeClr val="dk1"/>
                </a:solidFill>
              </a:rPr>
              <a:t>milestones in AI world, </a:t>
            </a:r>
            <a:r>
              <a:rPr lang="en" sz="1200">
                <a:solidFill>
                  <a:schemeClr val="dk1"/>
                </a:solidFill>
              </a:rPr>
              <a:t>agencies are shifting to  DALL-E and other tools such as Midjourney and Stable Diffusion to </a:t>
            </a:r>
            <a:r>
              <a:rPr lang="en" sz="1200">
                <a:solidFill>
                  <a:schemeClr val="dk1"/>
                </a:solidFill>
              </a:rPr>
              <a:t>create striking and sometimes unpredictable visuals from text descriptions with high image quality, speed, and low resource/memory requirements.</a:t>
            </a:r>
            <a:endParaRPr sz="1200">
              <a:solidFill>
                <a:srgbClr val="980000"/>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New horizons are now open to customize ads for events, create special effects for music festivals or </a:t>
            </a:r>
            <a:r>
              <a:rPr lang="en" sz="1200">
                <a:solidFill>
                  <a:schemeClr val="dk1"/>
                </a:solidFill>
              </a:rPr>
              <a:t>nightclubs</a:t>
            </a:r>
            <a:r>
              <a:rPr lang="en" sz="1200">
                <a:solidFill>
                  <a:schemeClr val="dk1"/>
                </a:solidFill>
              </a:rPr>
              <a:t>, or even making e-commerce advertising more efficient.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800d3631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800d3631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Russ -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This leads to an exciting future where AI-based technologies can create custom “generative” advertising that is tailored for individual person.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For our project, we decide to leverage this technological breakthrough to efficiently generate online ads for YETI cooler box with custom backgrounds and colors that could be in favor for different users, while retaining realistic imagery including its logo. We then conduct a survey to evaluate the model for further improvement and customization.</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a475966c4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a475966c4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475966c4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475966c4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Sudeeksha: </a:t>
            </a:r>
            <a:endParaRPr/>
          </a:p>
          <a:p>
            <a:pPr indent="0" lvl="0" marL="0" rtl="0" algn="l">
              <a:spcBef>
                <a:spcPts val="0"/>
              </a:spcBef>
              <a:spcAft>
                <a:spcPts val="0"/>
              </a:spcAft>
              <a:buNone/>
            </a:pPr>
            <a:r>
              <a:rPr lang="en" sz="1200">
                <a:latin typeface="Times New Roman"/>
                <a:ea typeface="Times New Roman"/>
                <a:cs typeface="Times New Roman"/>
                <a:sym typeface="Times New Roman"/>
              </a:rPr>
              <a:t>We did 6 experiments to train on variety of pictures like </a:t>
            </a:r>
            <a:r>
              <a:rPr lang="en" sz="1200">
                <a:solidFill>
                  <a:schemeClr val="dk1"/>
                </a:solidFill>
                <a:latin typeface="Times New Roman"/>
                <a:ea typeface="Times New Roman"/>
                <a:cs typeface="Times New Roman"/>
                <a:sym typeface="Times New Roman"/>
              </a:rPr>
              <a:t>White yeti , yeti with  human subjects as seen on slide with number of pictures</a:t>
            </a:r>
            <a:r>
              <a:rPr lang="en" sz="1200">
                <a:latin typeface="Times New Roman"/>
                <a:ea typeface="Times New Roman"/>
                <a:cs typeface="Times New Roman"/>
                <a:sym typeface="Times New Roman"/>
              </a:rPr>
              <a:t> between </a:t>
            </a:r>
            <a:r>
              <a:rPr lang="en" sz="1200">
                <a:solidFill>
                  <a:schemeClr val="dk1"/>
                </a:solidFill>
                <a:latin typeface="Times New Roman"/>
                <a:ea typeface="Times New Roman"/>
                <a:cs typeface="Times New Roman"/>
                <a:sym typeface="Times New Roman"/>
              </a:rPr>
              <a:t>5-10.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11827"/>
                </a:solidFill>
                <a:highlight>
                  <a:srgbClr val="FFFFFF"/>
                </a:highlight>
                <a:latin typeface="Times New Roman"/>
                <a:ea typeface="Times New Roman"/>
                <a:cs typeface="Times New Roman"/>
                <a:sym typeface="Times New Roman"/>
              </a:rPr>
              <a:t>Dreambooth tends to overfit quickly. To get good-quality images, we must find a 'sweet spot' between the number of training steps and the learning rate. Varied</a:t>
            </a:r>
            <a:r>
              <a:rPr lang="en" sz="1200">
                <a:solidFill>
                  <a:schemeClr val="dk1"/>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LR 1e-6 to 3e-6 ,Training steps:800-1500.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Unique identifier was</a:t>
            </a:r>
            <a:r>
              <a:rPr lang="en" sz="1200">
                <a:solidFill>
                  <a:schemeClr val="dk1"/>
                </a:solidFill>
                <a:highlight>
                  <a:schemeClr val="lt1"/>
                </a:highlight>
                <a:latin typeface="Times New Roman"/>
                <a:ea typeface="Times New Roman"/>
                <a:cs typeface="Times New Roman"/>
                <a:sym typeface="Times New Roman"/>
              </a:rPr>
              <a:t> subject :Photo of yeti cooler across all variations that enabled class prior preservation to </a:t>
            </a:r>
            <a:r>
              <a:rPr lang="en" sz="1200">
                <a:solidFill>
                  <a:srgbClr val="292929"/>
                </a:solidFill>
                <a:highlight>
                  <a:schemeClr val="lt1"/>
                </a:highlight>
                <a:latin typeface="Times New Roman"/>
                <a:ea typeface="Times New Roman"/>
                <a:cs typeface="Times New Roman"/>
                <a:sym typeface="Times New Roman"/>
              </a:rPr>
              <a:t>generate new poses and articulations of the subject in different contexts.</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9efc6bf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9efc6b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Click-Through Rate = number of clicks that your ad receives/number of times your ad is shown </a:t>
            </a:r>
            <a:endParaRPr/>
          </a:p>
          <a:p>
            <a:pPr indent="0" lvl="0" marL="0" rtl="0" algn="l">
              <a:spcBef>
                <a:spcPts val="0"/>
              </a:spcBef>
              <a:spcAft>
                <a:spcPts val="0"/>
              </a:spcAft>
              <a:buNone/>
            </a:pPr>
            <a:r>
              <a:rPr lang="en"/>
              <a:t>Nathan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475966c4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475966c4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af736af7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af736af7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af736af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af736af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hyperlink" Target="http://drive.google.com/file/d/1L0fEvcKfYJpVSHUyb0ngni9CHJ03U85g/view" TargetMode="External"/><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4.png"/><Relationship Id="rId5"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12.jpg"/><Relationship Id="rId6"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720"/>
              <a:t>CS 260 Project: AI-powered Ad Creatives Generation and Campaign</a:t>
            </a:r>
            <a:endParaRPr sz="372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Jaclyn, Nathan, Sudeeksha, Ruslan, Alicia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r>
              <a:rPr lang="en"/>
              <a:t>Further</a:t>
            </a:r>
            <a:r>
              <a:rPr lang="en"/>
              <a:t> Improvements </a:t>
            </a:r>
            <a:endParaRPr/>
          </a:p>
        </p:txBody>
      </p:sp>
      <p:sp>
        <p:nvSpPr>
          <p:cNvPr id="137" name="Google Shape;137;p22"/>
          <p:cNvSpPr txBox="1"/>
          <p:nvPr>
            <p:ph idx="1" type="body"/>
          </p:nvPr>
        </p:nvSpPr>
        <p:spPr>
          <a:xfrm>
            <a:off x="311700" y="1152475"/>
            <a:ext cx="65031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Our model performs as well as actual images and ads online </a:t>
            </a:r>
            <a:endParaRPr/>
          </a:p>
          <a:p>
            <a:pPr indent="-317500" lvl="1" marL="914400" rtl="0" algn="l">
              <a:spcBef>
                <a:spcPts val="0"/>
              </a:spcBef>
              <a:spcAft>
                <a:spcPts val="0"/>
              </a:spcAft>
              <a:buSzPts val="1400"/>
              <a:buChar char="○"/>
            </a:pPr>
            <a:r>
              <a:rPr lang="en"/>
              <a:t>Best model finds a balance in amount of training steps and learning rate </a:t>
            </a:r>
            <a:endParaRPr/>
          </a:p>
          <a:p>
            <a:pPr indent="-317500" lvl="1" marL="914400" rtl="0" algn="l">
              <a:spcBef>
                <a:spcPts val="0"/>
              </a:spcBef>
              <a:spcAft>
                <a:spcPts val="0"/>
              </a:spcAft>
              <a:buSzPts val="1400"/>
              <a:buChar char="○"/>
            </a:pPr>
            <a:r>
              <a:rPr lang="en"/>
              <a:t>Works well in natural settings and environments </a:t>
            </a:r>
            <a:endParaRPr/>
          </a:p>
          <a:p>
            <a:pPr indent="-342900" lvl="0" marL="457200" rtl="0" algn="l">
              <a:spcBef>
                <a:spcPts val="0"/>
              </a:spcBef>
              <a:spcAft>
                <a:spcPts val="0"/>
              </a:spcAft>
              <a:buSzPts val="1800"/>
              <a:buChar char="●"/>
            </a:pPr>
            <a:r>
              <a:rPr lang="en"/>
              <a:t>Further Improvements </a:t>
            </a:r>
            <a:endParaRPr/>
          </a:p>
          <a:p>
            <a:pPr indent="-317500" lvl="1" marL="914400" rtl="0" algn="l">
              <a:spcBef>
                <a:spcPts val="0"/>
              </a:spcBef>
              <a:spcAft>
                <a:spcPts val="0"/>
              </a:spcAft>
              <a:buSzPts val="1400"/>
              <a:buChar char="○"/>
            </a:pPr>
            <a:r>
              <a:rPr lang="en"/>
              <a:t>Create pipeline for A/B testing to get CTR rates from online advertising </a:t>
            </a:r>
            <a:endParaRPr/>
          </a:p>
          <a:p>
            <a:pPr indent="-317500" lvl="1" marL="914400" rtl="0" algn="l">
              <a:spcBef>
                <a:spcPts val="0"/>
              </a:spcBef>
              <a:spcAft>
                <a:spcPts val="0"/>
              </a:spcAft>
              <a:buSzPts val="1400"/>
              <a:buChar char="○"/>
            </a:pPr>
            <a:r>
              <a:rPr lang="en"/>
              <a:t>Improve model output for smaller legible texts and humans </a:t>
            </a:r>
            <a:endParaRPr/>
          </a:p>
          <a:p>
            <a:pPr indent="-317500" lvl="1" marL="914400" rtl="0" algn="l">
              <a:spcBef>
                <a:spcPts val="0"/>
              </a:spcBef>
              <a:spcAft>
                <a:spcPts val="0"/>
              </a:spcAft>
              <a:buSzPts val="1400"/>
              <a:buChar char="○"/>
            </a:pPr>
            <a:r>
              <a:rPr lang="en"/>
              <a:t>Improve efficiency of model (training takes about 30 min per model) </a:t>
            </a:r>
            <a:endParaRPr/>
          </a:p>
          <a:p>
            <a:pPr indent="-342900" lvl="0" marL="457200" rtl="0" algn="l">
              <a:spcBef>
                <a:spcPts val="0"/>
              </a:spcBef>
              <a:spcAft>
                <a:spcPts val="0"/>
              </a:spcAft>
              <a:buSzPts val="1800"/>
              <a:buChar char="●"/>
            </a:pPr>
            <a:r>
              <a:rPr lang="en"/>
              <a:t>Implementing AI generated advertisements has high potential in the future to increase efficiency within a company </a:t>
            </a:r>
            <a:endParaRPr/>
          </a:p>
        </p:txBody>
      </p:sp>
      <p:pic>
        <p:nvPicPr>
          <p:cNvPr id="138" name="Google Shape;138;p22"/>
          <p:cNvPicPr preferRelativeResize="0"/>
          <p:nvPr/>
        </p:nvPicPr>
        <p:blipFill>
          <a:blip r:embed="rId3">
            <a:alphaModFix/>
          </a:blip>
          <a:stretch>
            <a:fillRect/>
          </a:stretch>
        </p:blipFill>
        <p:spPr>
          <a:xfrm>
            <a:off x="6978550" y="695800"/>
            <a:ext cx="1770875" cy="1770875"/>
          </a:xfrm>
          <a:prstGeom prst="rect">
            <a:avLst/>
          </a:prstGeom>
          <a:noFill/>
          <a:ln>
            <a:noFill/>
          </a:ln>
        </p:spPr>
      </p:pic>
      <p:pic>
        <p:nvPicPr>
          <p:cNvPr id="139" name="Google Shape;139;p22"/>
          <p:cNvPicPr preferRelativeResize="0"/>
          <p:nvPr/>
        </p:nvPicPr>
        <p:blipFill>
          <a:blip r:embed="rId4">
            <a:alphaModFix/>
          </a:blip>
          <a:stretch>
            <a:fillRect/>
          </a:stretch>
        </p:blipFill>
        <p:spPr>
          <a:xfrm>
            <a:off x="6998800" y="2790750"/>
            <a:ext cx="1730374" cy="1730374"/>
          </a:xfrm>
          <a:prstGeom prst="rect">
            <a:avLst/>
          </a:prstGeom>
          <a:noFill/>
          <a:ln>
            <a:noFill/>
          </a:ln>
        </p:spPr>
      </p:pic>
      <p:sp>
        <p:nvSpPr>
          <p:cNvPr id="140" name="Google Shape;140;p22"/>
          <p:cNvSpPr txBox="1"/>
          <p:nvPr/>
        </p:nvSpPr>
        <p:spPr>
          <a:xfrm>
            <a:off x="7121188" y="2425488"/>
            <a:ext cx="1485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700">
                <a:solidFill>
                  <a:schemeClr val="accent3"/>
                </a:solidFill>
                <a:latin typeface="Proxima Nova"/>
                <a:ea typeface="Proxima Nova"/>
                <a:cs typeface="Proxima Nova"/>
                <a:sym typeface="Proxima Nova"/>
              </a:rPr>
              <a:t>Distorted faces</a:t>
            </a:r>
            <a:endParaRPr sz="300">
              <a:latin typeface="Proxima Nova"/>
              <a:ea typeface="Proxima Nova"/>
              <a:cs typeface="Proxima Nova"/>
              <a:sym typeface="Proxima Nova"/>
            </a:endParaRPr>
          </a:p>
        </p:txBody>
      </p:sp>
      <p:sp>
        <p:nvSpPr>
          <p:cNvPr id="141" name="Google Shape;141;p22"/>
          <p:cNvSpPr txBox="1"/>
          <p:nvPr/>
        </p:nvSpPr>
        <p:spPr>
          <a:xfrm>
            <a:off x="7121200" y="4493813"/>
            <a:ext cx="14856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700">
                <a:solidFill>
                  <a:schemeClr val="accent3"/>
                </a:solidFill>
                <a:latin typeface="Proxima Nova"/>
                <a:ea typeface="Proxima Nova"/>
                <a:cs typeface="Proxima Nova"/>
                <a:sym typeface="Proxima Nova"/>
              </a:rPr>
              <a:t>Hydroflask letters not clear</a:t>
            </a:r>
            <a:endParaRPr sz="3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720"/>
              <a:t>Thank You </a:t>
            </a:r>
            <a:endParaRPr sz="37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 the “Unpredictable”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AI-powered tools to help agencies </a:t>
            </a:r>
            <a:r>
              <a:rPr lang="en"/>
              <a:t>brainstorm ideas while </a:t>
            </a:r>
            <a:r>
              <a:rPr lang="en"/>
              <a:t>saving time and money</a:t>
            </a:r>
            <a:endParaRPr/>
          </a:p>
          <a:p>
            <a:pPr indent="-342900" lvl="0" marL="457200" rtl="0" algn="l">
              <a:spcBef>
                <a:spcPts val="0"/>
              </a:spcBef>
              <a:spcAft>
                <a:spcPts val="0"/>
              </a:spcAft>
              <a:buSzPts val="1800"/>
              <a:buChar char="●"/>
            </a:pPr>
            <a:r>
              <a:rPr lang="en"/>
              <a:t>New horizons such as custom ads created for individuals or organizations </a:t>
            </a:r>
            <a:endParaRPr/>
          </a:p>
          <a:p>
            <a:pPr indent="0" lvl="0" marL="457200" rtl="0" algn="l">
              <a:spcBef>
                <a:spcPts val="0"/>
              </a:spcBef>
              <a:spcAft>
                <a:spcPts val="0"/>
              </a:spcAft>
              <a:buNone/>
            </a:pPr>
            <a:r>
              <a:t/>
            </a:r>
            <a:endParaRPr/>
          </a:p>
          <a:p>
            <a:pPr indent="0" lvl="0" marL="45720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819325" y="2408125"/>
            <a:ext cx="3306974" cy="2338101"/>
          </a:xfrm>
          <a:prstGeom prst="rect">
            <a:avLst/>
          </a:prstGeom>
          <a:noFill/>
          <a:ln>
            <a:noFill/>
          </a:ln>
        </p:spPr>
      </p:pic>
      <p:pic>
        <p:nvPicPr>
          <p:cNvPr id="68" name="Google Shape;68;p14" title="diffusion-steps-all-loop.webm">
            <a:hlinkClick r:id="rId4"/>
          </p:cNvPr>
          <p:cNvPicPr preferRelativeResize="0"/>
          <p:nvPr/>
        </p:nvPicPr>
        <p:blipFill>
          <a:blip r:embed="rId5">
            <a:alphaModFix/>
          </a:blip>
          <a:stretch>
            <a:fillRect/>
          </a:stretch>
        </p:blipFill>
        <p:spPr>
          <a:xfrm>
            <a:off x="4715116" y="2408125"/>
            <a:ext cx="3117434" cy="2338100"/>
          </a:xfrm>
          <a:prstGeom prst="rect">
            <a:avLst/>
          </a:prstGeom>
          <a:noFill/>
          <a:ln>
            <a:noFill/>
          </a:ln>
        </p:spPr>
      </p:pic>
      <p:sp>
        <p:nvSpPr>
          <p:cNvPr id="69" name="Google Shape;69;p14"/>
          <p:cNvSpPr txBox="1"/>
          <p:nvPr/>
        </p:nvSpPr>
        <p:spPr>
          <a:xfrm>
            <a:off x="616561" y="4703625"/>
            <a:ext cx="37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Abstract</a:t>
            </a:r>
            <a:r>
              <a:rPr lang="en">
                <a:solidFill>
                  <a:schemeClr val="accent3"/>
                </a:solidFill>
                <a:latin typeface="Proxima Nova"/>
                <a:ea typeface="Proxima Nova"/>
                <a:cs typeface="Proxima Nova"/>
                <a:sym typeface="Proxima Nova"/>
              </a:rPr>
              <a:t> art-based Ad for DJ set (Dentsu Inc.)</a:t>
            </a:r>
            <a:endParaRPr>
              <a:solidFill>
                <a:schemeClr val="accent3"/>
              </a:solidFill>
              <a:latin typeface="Proxima Nova"/>
              <a:ea typeface="Proxima Nova"/>
              <a:cs typeface="Proxima Nova"/>
              <a:sym typeface="Proxima Nova"/>
            </a:endParaRPr>
          </a:p>
        </p:txBody>
      </p:sp>
      <p:sp>
        <p:nvSpPr>
          <p:cNvPr id="70" name="Google Shape;70;p14"/>
          <p:cNvSpPr txBox="1"/>
          <p:nvPr/>
        </p:nvSpPr>
        <p:spPr>
          <a:xfrm>
            <a:off x="4981588" y="4703625"/>
            <a:ext cx="25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AI-powered image generation</a:t>
            </a:r>
            <a:endParaRPr>
              <a:solidFill>
                <a:schemeClr val="accent3"/>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Advertisements</a:t>
            </a:r>
            <a:endParaRPr/>
          </a:p>
        </p:txBody>
      </p:sp>
      <p:sp>
        <p:nvSpPr>
          <p:cNvPr id="76" name="Google Shape;76;p15"/>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new wave for E-commerce world</a:t>
            </a:r>
            <a:endParaRPr/>
          </a:p>
          <a:p>
            <a:pPr indent="-342900" lvl="0" marL="457200" rtl="0" algn="l">
              <a:spcBef>
                <a:spcPts val="0"/>
              </a:spcBef>
              <a:spcAft>
                <a:spcPts val="0"/>
              </a:spcAft>
              <a:buSzPts val="1800"/>
              <a:buChar char="●"/>
            </a:pPr>
            <a:r>
              <a:rPr lang="en"/>
              <a:t>Product imagery and assets completely unique to individual customers</a:t>
            </a:r>
            <a:endParaRPr/>
          </a:p>
          <a:p>
            <a:pPr indent="-342900" lvl="0" marL="457200" rtl="0" algn="l">
              <a:spcBef>
                <a:spcPts val="0"/>
              </a:spcBef>
              <a:spcAft>
                <a:spcPts val="0"/>
              </a:spcAft>
              <a:buSzPts val="1800"/>
              <a:buChar char="●"/>
            </a:pPr>
            <a:r>
              <a:rPr lang="en"/>
              <a:t>Case study - Can we efficiently generate realistic yet unique YETI coolers Ads?</a:t>
            </a:r>
            <a:endParaRPr/>
          </a:p>
          <a:p>
            <a:pPr indent="0" lvl="0" marL="0" rtl="0" algn="l">
              <a:spcBef>
                <a:spcPts val="0"/>
              </a:spcBef>
              <a:spcAft>
                <a:spcPts val="1200"/>
              </a:spcAft>
              <a:buNone/>
            </a:pPr>
            <a:r>
              <a:t/>
            </a:r>
            <a:endParaRPr/>
          </a:p>
        </p:txBody>
      </p:sp>
      <p:pic>
        <p:nvPicPr>
          <p:cNvPr id="77" name="Google Shape;77;p15"/>
          <p:cNvPicPr preferRelativeResize="0"/>
          <p:nvPr/>
        </p:nvPicPr>
        <p:blipFill>
          <a:blip r:embed="rId3">
            <a:alphaModFix/>
          </a:blip>
          <a:stretch>
            <a:fillRect/>
          </a:stretch>
        </p:blipFill>
        <p:spPr>
          <a:xfrm>
            <a:off x="582250" y="2493825"/>
            <a:ext cx="4493701" cy="2246850"/>
          </a:xfrm>
          <a:prstGeom prst="rect">
            <a:avLst/>
          </a:prstGeom>
          <a:noFill/>
          <a:ln>
            <a:noFill/>
          </a:ln>
        </p:spPr>
      </p:pic>
      <p:pic>
        <p:nvPicPr>
          <p:cNvPr id="78" name="Google Shape;78;p15"/>
          <p:cNvPicPr preferRelativeResize="0"/>
          <p:nvPr/>
        </p:nvPicPr>
        <p:blipFill>
          <a:blip r:embed="rId4">
            <a:alphaModFix/>
          </a:blip>
          <a:stretch>
            <a:fillRect/>
          </a:stretch>
        </p:blipFill>
        <p:spPr>
          <a:xfrm>
            <a:off x="7317800" y="352748"/>
            <a:ext cx="1514500" cy="757250"/>
          </a:xfrm>
          <a:prstGeom prst="rect">
            <a:avLst/>
          </a:prstGeom>
          <a:noFill/>
          <a:ln>
            <a:noFill/>
          </a:ln>
        </p:spPr>
      </p:pic>
      <p:pic>
        <p:nvPicPr>
          <p:cNvPr id="79" name="Google Shape;79;p15"/>
          <p:cNvPicPr preferRelativeResize="0"/>
          <p:nvPr/>
        </p:nvPicPr>
        <p:blipFill>
          <a:blip r:embed="rId5">
            <a:alphaModFix/>
          </a:blip>
          <a:stretch>
            <a:fillRect/>
          </a:stretch>
        </p:blipFill>
        <p:spPr>
          <a:xfrm>
            <a:off x="5938400" y="2493825"/>
            <a:ext cx="2246850" cy="2246850"/>
          </a:xfrm>
          <a:prstGeom prst="rect">
            <a:avLst/>
          </a:prstGeom>
          <a:noFill/>
          <a:ln>
            <a:noFill/>
          </a:ln>
        </p:spPr>
      </p:pic>
      <p:sp>
        <p:nvSpPr>
          <p:cNvPr id="80" name="Google Shape;80;p15"/>
          <p:cNvSpPr txBox="1"/>
          <p:nvPr/>
        </p:nvSpPr>
        <p:spPr>
          <a:xfrm>
            <a:off x="1238050" y="4703625"/>
            <a:ext cx="31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Use case example for generative Ads</a:t>
            </a:r>
            <a:endParaRPr/>
          </a:p>
        </p:txBody>
      </p:sp>
      <p:sp>
        <p:nvSpPr>
          <p:cNvPr id="81" name="Google Shape;81;p15"/>
          <p:cNvSpPr txBox="1"/>
          <p:nvPr/>
        </p:nvSpPr>
        <p:spPr>
          <a:xfrm>
            <a:off x="6304625" y="4703625"/>
            <a:ext cx="15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Proxima Nova"/>
                <a:ea typeface="Proxima Nova"/>
                <a:cs typeface="Proxima Nova"/>
                <a:sym typeface="Proxima Nova"/>
              </a:rPr>
              <a:t>YETI cooler 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DreamBooth - diffusion-based text-to-image generation model</a:t>
            </a:r>
            <a:endParaRPr/>
          </a:p>
          <a:p>
            <a:pPr indent="-317500" lvl="1" marL="914400" rtl="0" algn="l">
              <a:spcBef>
                <a:spcPts val="0"/>
              </a:spcBef>
              <a:spcAft>
                <a:spcPts val="0"/>
              </a:spcAft>
              <a:buSzPts val="1400"/>
              <a:buChar char="○"/>
            </a:pPr>
            <a:r>
              <a:rPr lang="en"/>
              <a:t>Utilizes stable </a:t>
            </a:r>
            <a:r>
              <a:rPr lang="en"/>
              <a:t>diffusion</a:t>
            </a:r>
            <a:r>
              <a:rPr lang="en"/>
              <a:t> 1.5 model </a:t>
            </a:r>
            <a:endParaRPr/>
          </a:p>
          <a:p>
            <a:pPr indent="0" lvl="0" marL="0" rtl="0" algn="l">
              <a:spcBef>
                <a:spcPts val="1200"/>
              </a:spcBef>
              <a:spcAft>
                <a:spcPts val="1200"/>
              </a:spcAft>
              <a:buNone/>
            </a:pPr>
            <a:r>
              <a:t/>
            </a:r>
            <a:endParaRPr/>
          </a:p>
        </p:txBody>
      </p:sp>
      <p:pic>
        <p:nvPicPr>
          <p:cNvPr id="88" name="Google Shape;88;p16"/>
          <p:cNvPicPr preferRelativeResize="0"/>
          <p:nvPr/>
        </p:nvPicPr>
        <p:blipFill>
          <a:blip r:embed="rId3">
            <a:alphaModFix/>
          </a:blip>
          <a:stretch>
            <a:fillRect/>
          </a:stretch>
        </p:blipFill>
        <p:spPr>
          <a:xfrm>
            <a:off x="641125" y="1925300"/>
            <a:ext cx="7317949" cy="284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Model</a:t>
            </a:r>
            <a:endParaRPr/>
          </a:p>
        </p:txBody>
      </p:sp>
      <p:sp>
        <p:nvSpPr>
          <p:cNvPr id="94" name="Google Shape;94;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Tuning Parameters:</a:t>
            </a:r>
            <a:endParaRPr/>
          </a:p>
          <a:p>
            <a:pPr indent="-342900" lvl="0" marL="457200" rtl="0" algn="l">
              <a:spcBef>
                <a:spcPts val="1200"/>
              </a:spcBef>
              <a:spcAft>
                <a:spcPts val="0"/>
              </a:spcAft>
              <a:buSzPts val="1800"/>
              <a:buChar char="●"/>
            </a:pPr>
            <a:r>
              <a:rPr lang="en"/>
              <a:t>Max training steps </a:t>
            </a:r>
            <a:endParaRPr/>
          </a:p>
          <a:p>
            <a:pPr indent="-342900" lvl="0" marL="457200" rtl="0" algn="l">
              <a:spcBef>
                <a:spcPts val="0"/>
              </a:spcBef>
              <a:spcAft>
                <a:spcPts val="0"/>
              </a:spcAft>
              <a:buSzPts val="1800"/>
              <a:buChar char="●"/>
            </a:pPr>
            <a:r>
              <a:rPr lang="en"/>
              <a:t>Learning rate </a:t>
            </a:r>
            <a:endParaRPr/>
          </a:p>
          <a:p>
            <a:pPr indent="-342900" lvl="0" marL="457200" rtl="0" algn="l">
              <a:spcBef>
                <a:spcPts val="0"/>
              </a:spcBef>
              <a:spcAft>
                <a:spcPts val="0"/>
              </a:spcAft>
              <a:buSzPts val="1800"/>
              <a:buChar char="●"/>
            </a:pPr>
            <a:r>
              <a:rPr lang="en"/>
              <a:t># of training images </a:t>
            </a:r>
            <a:endParaRPr/>
          </a:p>
          <a:p>
            <a:pPr indent="-342900" lvl="0" marL="457200" rtl="0" algn="l">
              <a:spcBef>
                <a:spcPts val="0"/>
              </a:spcBef>
              <a:spcAft>
                <a:spcPts val="0"/>
              </a:spcAft>
              <a:buSzPts val="1800"/>
              <a:buChar char="●"/>
            </a:pPr>
            <a:r>
              <a:rPr lang="en"/>
              <a:t>Variety of training images</a:t>
            </a:r>
            <a:endParaRPr/>
          </a:p>
          <a:p>
            <a:pPr indent="0" lvl="0" marL="0" rtl="0" algn="l">
              <a:spcBef>
                <a:spcPts val="1200"/>
              </a:spcBef>
              <a:spcAft>
                <a:spcPts val="0"/>
              </a:spcAft>
              <a:buNone/>
            </a:pPr>
            <a:r>
              <a:rPr lang="en"/>
              <a:t>Unique identifier:</a:t>
            </a:r>
            <a:endParaRPr/>
          </a:p>
          <a:p>
            <a:pPr indent="-342900" lvl="0" marL="457200" rtl="0" algn="l">
              <a:spcBef>
                <a:spcPts val="1200"/>
              </a:spcBef>
              <a:spcAft>
                <a:spcPts val="0"/>
              </a:spcAft>
              <a:buSzPts val="1800"/>
              <a:buChar char="●"/>
            </a:pPr>
            <a:r>
              <a:rPr lang="en"/>
              <a:t>“Photo of yeti cooler” </a:t>
            </a:r>
            <a:endParaRPr/>
          </a:p>
        </p:txBody>
      </p:sp>
      <p:pic>
        <p:nvPicPr>
          <p:cNvPr id="95" name="Google Shape;95;p17"/>
          <p:cNvPicPr preferRelativeResize="0"/>
          <p:nvPr/>
        </p:nvPicPr>
        <p:blipFill>
          <a:blip r:embed="rId3">
            <a:alphaModFix/>
          </a:blip>
          <a:stretch>
            <a:fillRect/>
          </a:stretch>
        </p:blipFill>
        <p:spPr>
          <a:xfrm>
            <a:off x="6579400" y="863550"/>
            <a:ext cx="1599850" cy="1604375"/>
          </a:xfrm>
          <a:prstGeom prst="rect">
            <a:avLst/>
          </a:prstGeom>
          <a:noFill/>
          <a:ln cap="flat" cmpd="sng" w="28575">
            <a:solidFill>
              <a:schemeClr val="dk2"/>
            </a:solidFill>
            <a:prstDash val="solid"/>
            <a:round/>
            <a:headEnd len="sm" w="sm" type="none"/>
            <a:tailEnd len="sm" w="sm" type="none"/>
          </a:ln>
        </p:spPr>
      </p:pic>
      <p:pic>
        <p:nvPicPr>
          <p:cNvPr id="96" name="Google Shape;96;p17"/>
          <p:cNvPicPr preferRelativeResize="0"/>
          <p:nvPr/>
        </p:nvPicPr>
        <p:blipFill>
          <a:blip r:embed="rId4">
            <a:alphaModFix/>
          </a:blip>
          <a:stretch>
            <a:fillRect/>
          </a:stretch>
        </p:blipFill>
        <p:spPr>
          <a:xfrm>
            <a:off x="6579400" y="2675575"/>
            <a:ext cx="1599850" cy="1604375"/>
          </a:xfrm>
          <a:prstGeom prst="rect">
            <a:avLst/>
          </a:prstGeom>
          <a:noFill/>
          <a:ln cap="flat" cmpd="sng" w="28575">
            <a:solidFill>
              <a:schemeClr val="dk2"/>
            </a:solidFill>
            <a:prstDash val="solid"/>
            <a:round/>
            <a:headEnd len="sm" w="sm" type="none"/>
            <a:tailEnd len="sm" w="sm" type="none"/>
          </a:ln>
        </p:spPr>
      </p:pic>
      <p:pic>
        <p:nvPicPr>
          <p:cNvPr id="97" name="Google Shape;97;p17"/>
          <p:cNvPicPr preferRelativeResize="0"/>
          <p:nvPr/>
        </p:nvPicPr>
        <p:blipFill>
          <a:blip r:embed="rId5">
            <a:alphaModFix/>
          </a:blip>
          <a:stretch>
            <a:fillRect/>
          </a:stretch>
        </p:blipFill>
        <p:spPr>
          <a:xfrm>
            <a:off x="4572000" y="2675575"/>
            <a:ext cx="1599850" cy="1604375"/>
          </a:xfrm>
          <a:prstGeom prst="rect">
            <a:avLst/>
          </a:prstGeom>
          <a:noFill/>
          <a:ln cap="flat" cmpd="sng" w="28575">
            <a:solidFill>
              <a:schemeClr val="dk2"/>
            </a:solidFill>
            <a:prstDash val="solid"/>
            <a:round/>
            <a:headEnd len="sm" w="sm" type="none"/>
            <a:tailEnd len="sm" w="sm" type="none"/>
          </a:ln>
        </p:spPr>
      </p:pic>
      <p:pic>
        <p:nvPicPr>
          <p:cNvPr id="98" name="Google Shape;98;p17"/>
          <p:cNvPicPr preferRelativeResize="0"/>
          <p:nvPr/>
        </p:nvPicPr>
        <p:blipFill>
          <a:blip r:embed="rId6">
            <a:alphaModFix/>
          </a:blip>
          <a:stretch>
            <a:fillRect/>
          </a:stretch>
        </p:blipFill>
        <p:spPr>
          <a:xfrm>
            <a:off x="4572000" y="863550"/>
            <a:ext cx="1599850" cy="1604375"/>
          </a:xfrm>
          <a:prstGeom prst="rect">
            <a:avLst/>
          </a:prstGeom>
          <a:noFill/>
          <a:ln cap="flat" cmpd="sng" w="28575">
            <a:solidFill>
              <a:schemeClr val="dk2"/>
            </a:solidFill>
            <a:prstDash val="solid"/>
            <a:round/>
            <a:headEnd len="sm" w="sm" type="none"/>
            <a:tailEnd len="sm" w="sm" type="none"/>
          </a:ln>
        </p:spPr>
      </p:pic>
      <p:sp>
        <p:nvSpPr>
          <p:cNvPr id="99" name="Google Shape;99;p17"/>
          <p:cNvSpPr txBox="1"/>
          <p:nvPr/>
        </p:nvSpPr>
        <p:spPr>
          <a:xfrm>
            <a:off x="4640150" y="4435675"/>
            <a:ext cx="36021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accent3"/>
                </a:solidFill>
                <a:latin typeface="Proxima Nova"/>
                <a:ea typeface="Proxima Nova"/>
                <a:cs typeface="Proxima Nova"/>
                <a:sym typeface="Proxima Nova"/>
              </a:rPr>
              <a:t>Sample training images</a:t>
            </a:r>
            <a:endParaRPr sz="7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a:t>
            </a:r>
            <a:endParaRPr/>
          </a:p>
        </p:txBody>
      </p:sp>
      <p:sp>
        <p:nvSpPr>
          <p:cNvPr id="105" name="Google Shape;105;p18"/>
          <p:cNvSpPr txBox="1"/>
          <p:nvPr>
            <p:ph idx="1" type="body"/>
          </p:nvPr>
        </p:nvSpPr>
        <p:spPr>
          <a:xfrm>
            <a:off x="311700" y="1152475"/>
            <a:ext cx="5687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 output images by proxy version of their Click-Through Rate (CTR) used in the real world ad-delivery system</a:t>
            </a:r>
            <a:endParaRPr/>
          </a:p>
          <a:p>
            <a:pPr indent="-317500" lvl="1" marL="914400" rtl="0" algn="l">
              <a:spcBef>
                <a:spcPts val="0"/>
              </a:spcBef>
              <a:spcAft>
                <a:spcPts val="0"/>
              </a:spcAft>
              <a:buSzPts val="1400"/>
              <a:buChar char="○"/>
            </a:pPr>
            <a:r>
              <a:rPr lang="en"/>
              <a:t>“How likely are you to click on this advertisement if you are interested in this product?” </a:t>
            </a:r>
            <a:endParaRPr/>
          </a:p>
          <a:p>
            <a:pPr indent="-317500" lvl="1" marL="914400" rtl="0" algn="l">
              <a:spcBef>
                <a:spcPts val="0"/>
              </a:spcBef>
              <a:spcAft>
                <a:spcPts val="0"/>
              </a:spcAft>
              <a:buSzPts val="1400"/>
              <a:buChar char="○"/>
            </a:pPr>
            <a:r>
              <a:rPr lang="en"/>
              <a:t>Rate on a scale of 1-10 </a:t>
            </a:r>
            <a:r>
              <a:rPr lang="en"/>
              <a:t> </a:t>
            </a:r>
            <a:endParaRPr/>
          </a:p>
          <a:p>
            <a:pPr indent="-342900" lvl="0" marL="457200" rtl="0" algn="l">
              <a:spcBef>
                <a:spcPts val="0"/>
              </a:spcBef>
              <a:spcAft>
                <a:spcPts val="0"/>
              </a:spcAft>
              <a:buSzPts val="1800"/>
              <a:buChar char="●"/>
            </a:pPr>
            <a:r>
              <a:rPr lang="en"/>
              <a:t>Conducted survey of output images of model and actual advertisements </a:t>
            </a:r>
            <a:endParaRPr/>
          </a:p>
          <a:p>
            <a:pPr indent="-317500" lvl="1" marL="914400" rtl="0" algn="l">
              <a:spcBef>
                <a:spcPts val="0"/>
              </a:spcBef>
              <a:spcAft>
                <a:spcPts val="0"/>
              </a:spcAft>
              <a:buSzPts val="1400"/>
              <a:buChar char="○"/>
            </a:pPr>
            <a:r>
              <a:rPr lang="en"/>
              <a:t>total of 8 images per model ( 6 models)</a:t>
            </a:r>
            <a:endParaRPr/>
          </a:p>
          <a:p>
            <a:pPr indent="-317500" lvl="1" marL="914400" rtl="0" algn="l">
              <a:spcBef>
                <a:spcPts val="0"/>
              </a:spcBef>
              <a:spcAft>
                <a:spcPts val="0"/>
              </a:spcAft>
              <a:buSzPts val="1400"/>
              <a:buChar char="○"/>
            </a:pPr>
            <a:r>
              <a:rPr lang="en"/>
              <a:t>t</a:t>
            </a:r>
            <a:r>
              <a:rPr lang="en"/>
              <a:t>ota</a:t>
            </a:r>
            <a:r>
              <a:rPr lang="en"/>
              <a:t>l of 8 advertisements pulled from online </a:t>
            </a:r>
            <a:endParaRPr/>
          </a:p>
          <a:p>
            <a:pPr indent="-317500" lvl="1" marL="914400" rtl="0" algn="l">
              <a:spcBef>
                <a:spcPts val="0"/>
              </a:spcBef>
              <a:spcAft>
                <a:spcPts val="0"/>
              </a:spcAft>
              <a:buSzPts val="1400"/>
              <a:buChar char="○"/>
            </a:pPr>
            <a:r>
              <a:rPr lang="en"/>
              <a:t>109 people surveyed</a:t>
            </a:r>
            <a:endParaRPr/>
          </a:p>
        </p:txBody>
      </p:sp>
      <p:pic>
        <p:nvPicPr>
          <p:cNvPr id="106" name="Google Shape;106;p18"/>
          <p:cNvPicPr preferRelativeResize="0"/>
          <p:nvPr/>
        </p:nvPicPr>
        <p:blipFill>
          <a:blip r:embed="rId3">
            <a:alphaModFix/>
          </a:blip>
          <a:stretch>
            <a:fillRect/>
          </a:stretch>
        </p:blipFill>
        <p:spPr>
          <a:xfrm>
            <a:off x="6458950" y="1823904"/>
            <a:ext cx="2073524" cy="2073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by Model </a:t>
            </a:r>
            <a:endParaRPr/>
          </a:p>
        </p:txBody>
      </p:sp>
      <p:pic>
        <p:nvPicPr>
          <p:cNvPr id="112" name="Google Shape;112;p19"/>
          <p:cNvPicPr preferRelativeResize="0"/>
          <p:nvPr/>
        </p:nvPicPr>
        <p:blipFill>
          <a:blip r:embed="rId3">
            <a:alphaModFix/>
          </a:blip>
          <a:stretch>
            <a:fillRect/>
          </a:stretch>
        </p:blipFill>
        <p:spPr>
          <a:xfrm>
            <a:off x="352875" y="1304776"/>
            <a:ext cx="8438226" cy="2533951"/>
          </a:xfrm>
          <a:prstGeom prst="rect">
            <a:avLst/>
          </a:prstGeom>
          <a:noFill/>
          <a:ln>
            <a:noFill/>
          </a:ln>
        </p:spPr>
      </p:pic>
      <p:sp>
        <p:nvSpPr>
          <p:cNvPr id="113" name="Google Shape;113;p19"/>
          <p:cNvSpPr/>
          <p:nvPr/>
        </p:nvSpPr>
        <p:spPr>
          <a:xfrm>
            <a:off x="424700" y="1698775"/>
            <a:ext cx="8257800" cy="22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424700" y="38387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220"/>
              <a:t>*model 7 are pictures of yeti coolers found online </a:t>
            </a:r>
            <a:endParaRPr sz="12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by Prompt </a:t>
            </a:r>
            <a:endParaRPr/>
          </a:p>
        </p:txBody>
      </p:sp>
      <p:pic>
        <p:nvPicPr>
          <p:cNvPr id="120" name="Google Shape;120;p20"/>
          <p:cNvPicPr preferRelativeResize="0"/>
          <p:nvPr/>
        </p:nvPicPr>
        <p:blipFill>
          <a:blip r:embed="rId3">
            <a:alphaModFix/>
          </a:blip>
          <a:stretch>
            <a:fillRect/>
          </a:stretch>
        </p:blipFill>
        <p:spPr>
          <a:xfrm>
            <a:off x="575350" y="1304751"/>
            <a:ext cx="7481001" cy="310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Images from Model 1</a:t>
            </a:r>
            <a:endParaRPr/>
          </a:p>
          <a:p>
            <a:pPr indent="0" lvl="0" marL="0" rtl="0" algn="l">
              <a:spcBef>
                <a:spcPts val="0"/>
              </a:spcBef>
              <a:spcAft>
                <a:spcPts val="0"/>
              </a:spcAft>
              <a:buNone/>
            </a:pPr>
            <a:r>
              <a:t/>
            </a:r>
            <a:endParaRPr/>
          </a:p>
        </p:txBody>
      </p:sp>
      <p:pic>
        <p:nvPicPr>
          <p:cNvPr id="126" name="Google Shape;126;p21"/>
          <p:cNvPicPr preferRelativeResize="0"/>
          <p:nvPr/>
        </p:nvPicPr>
        <p:blipFill>
          <a:blip r:embed="rId3">
            <a:alphaModFix/>
          </a:blip>
          <a:stretch>
            <a:fillRect/>
          </a:stretch>
        </p:blipFill>
        <p:spPr>
          <a:xfrm>
            <a:off x="3487988" y="1327075"/>
            <a:ext cx="2210324" cy="2210324"/>
          </a:xfrm>
          <a:prstGeom prst="rect">
            <a:avLst/>
          </a:prstGeom>
          <a:noFill/>
          <a:ln>
            <a:noFill/>
          </a:ln>
        </p:spPr>
      </p:pic>
      <p:pic>
        <p:nvPicPr>
          <p:cNvPr id="127" name="Google Shape;127;p21"/>
          <p:cNvPicPr preferRelativeResize="0"/>
          <p:nvPr/>
        </p:nvPicPr>
        <p:blipFill>
          <a:blip r:embed="rId4">
            <a:alphaModFix/>
          </a:blip>
          <a:stretch>
            <a:fillRect/>
          </a:stretch>
        </p:blipFill>
        <p:spPr>
          <a:xfrm>
            <a:off x="639300" y="1327075"/>
            <a:ext cx="2210324" cy="2210324"/>
          </a:xfrm>
          <a:prstGeom prst="rect">
            <a:avLst/>
          </a:prstGeom>
          <a:noFill/>
          <a:ln>
            <a:noFill/>
          </a:ln>
        </p:spPr>
      </p:pic>
      <p:pic>
        <p:nvPicPr>
          <p:cNvPr id="128" name="Google Shape;128;p21"/>
          <p:cNvPicPr preferRelativeResize="0"/>
          <p:nvPr/>
        </p:nvPicPr>
        <p:blipFill>
          <a:blip r:embed="rId5">
            <a:alphaModFix/>
          </a:blip>
          <a:stretch>
            <a:fillRect/>
          </a:stretch>
        </p:blipFill>
        <p:spPr>
          <a:xfrm>
            <a:off x="6336675" y="1327075"/>
            <a:ext cx="2210324" cy="2210324"/>
          </a:xfrm>
          <a:prstGeom prst="rect">
            <a:avLst/>
          </a:prstGeom>
          <a:noFill/>
          <a:ln>
            <a:noFill/>
          </a:ln>
        </p:spPr>
      </p:pic>
      <p:sp>
        <p:nvSpPr>
          <p:cNvPr id="129" name="Google Shape;129;p21"/>
          <p:cNvSpPr txBox="1"/>
          <p:nvPr>
            <p:ph type="title"/>
          </p:nvPr>
        </p:nvSpPr>
        <p:spPr>
          <a:xfrm>
            <a:off x="639300" y="3665700"/>
            <a:ext cx="209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220"/>
              <a:t>“Photo of yeti cooler at a campsite in the forest”</a:t>
            </a:r>
            <a:endParaRPr sz="1220"/>
          </a:p>
        </p:txBody>
      </p:sp>
      <p:sp>
        <p:nvSpPr>
          <p:cNvPr id="130" name="Google Shape;130;p21"/>
          <p:cNvSpPr txBox="1"/>
          <p:nvPr>
            <p:ph type="title"/>
          </p:nvPr>
        </p:nvSpPr>
        <p:spPr>
          <a:xfrm>
            <a:off x="3547200" y="3665700"/>
            <a:ext cx="209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220"/>
              <a:t>“Black photo of yeti cooler in a picnic setting”</a:t>
            </a:r>
            <a:endParaRPr sz="1220"/>
          </a:p>
        </p:txBody>
      </p:sp>
      <p:sp>
        <p:nvSpPr>
          <p:cNvPr id="131" name="Google Shape;131;p21"/>
          <p:cNvSpPr txBox="1"/>
          <p:nvPr>
            <p:ph type="title"/>
          </p:nvPr>
        </p:nvSpPr>
        <p:spPr>
          <a:xfrm>
            <a:off x="6395888" y="3665700"/>
            <a:ext cx="209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220"/>
              <a:t>“Photo of yeti cooler </a:t>
            </a:r>
            <a:endParaRPr sz="1220"/>
          </a:p>
          <a:p>
            <a:pPr indent="0" lvl="0" marL="0" rtl="0" algn="ctr">
              <a:spcBef>
                <a:spcPts val="0"/>
              </a:spcBef>
              <a:spcAft>
                <a:spcPts val="0"/>
              </a:spcAft>
              <a:buSzPts val="990"/>
              <a:buNone/>
            </a:pPr>
            <a:r>
              <a:rPr lang="en" sz="1220"/>
              <a:t>inside a car”</a:t>
            </a:r>
            <a:endParaRPr sz="122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